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273" r:id="rId4"/>
    <p:sldId id="265" r:id="rId5"/>
    <p:sldId id="281" r:id="rId6"/>
    <p:sldId id="276" r:id="rId7"/>
    <p:sldId id="277" r:id="rId8"/>
    <p:sldId id="266" r:id="rId9"/>
    <p:sldId id="267" r:id="rId10"/>
    <p:sldId id="272" r:id="rId11"/>
    <p:sldId id="257" r:id="rId12"/>
    <p:sldId id="275" r:id="rId13"/>
    <p:sldId id="280" r:id="rId14"/>
    <p:sldId id="27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çois Souflet" initials="" lastIdx="2" clrIdx="0"/>
  <p:cmAuthor id="1" name="Alexis Chapero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F"/>
    <a:srgbClr val="373D50"/>
    <a:srgbClr val="FFFFFF"/>
    <a:srgbClr val="323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19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9E2C-8A58-4422-81A3-248B117E5F82}" type="datetimeFigureOut">
              <a:rPr lang="nl-NL" smtClean="0"/>
              <a:t>29-5-2020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EDD3-AD8A-463E-9017-5A8DFEE84B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96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81045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73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66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4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13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1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03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56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511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57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65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28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56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78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24" y="2482584"/>
            <a:ext cx="3395133" cy="10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69651" y="5068699"/>
            <a:ext cx="8229600" cy="4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321757" y="587094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8BDE444-0305-4E2F-86FC-34F99A5DB037}" type="datetime1">
              <a:rPr lang="nl-NL" smtClean="0"/>
              <a:t>29-5-2020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72965" y="5839587"/>
            <a:ext cx="2084705" cy="4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www.titelive.com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445934" y="394758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79778" y="1538110"/>
            <a:ext cx="8178799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25283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8D303B7-6077-4333-84A6-AB03D46C546E}" type="datetime1">
              <a:rPr lang="nl-NL" smtClean="0"/>
              <a:t>29-5-2020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2304886" y="6462400"/>
            <a:ext cx="2084705" cy="4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52837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252837"/>
                </a:solidFill>
                <a:latin typeface="Arial"/>
                <a:ea typeface="Arial"/>
                <a:cs typeface="Arial"/>
                <a:sym typeface="Arial"/>
              </a:rPr>
              <a:t>www.titelive.com</a:t>
            </a:r>
            <a:endParaRPr sz="1600" b="0" i="0" u="none" strike="noStrike" cap="none">
              <a:solidFill>
                <a:srgbClr val="2528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488685" y="2082192"/>
            <a:ext cx="8169891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8" name="Google Shape;23;p4"/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8" y="281739"/>
            <a:ext cx="1778000" cy="5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iming>
    <p:tnLst>
      <p:par>
        <p:cTn id="1" dur="indefinite" restart="never" nodeType="tmRoot"/>
      </p:par>
    </p:tnLst>
  </p:timing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les@titelive.b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3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69651" y="4935984"/>
            <a:ext cx="8229600" cy="555395"/>
          </a:xfrm>
        </p:spPr>
        <p:txBody>
          <a:bodyPr/>
          <a:lstStyle/>
          <a:p>
            <a:r>
              <a:rPr lang="nl-NL" sz="3200" b="1" dirty="0" smtClean="0"/>
              <a:t>MEDIALOG 3.6.01</a:t>
            </a:r>
            <a:endParaRPr lang="nl-NL" sz="3200" b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BDE444-0305-4E2F-86FC-34F99A5DB037}" type="datetime1">
              <a:rPr lang="nl-NL" smtClean="0"/>
              <a:pPr/>
              <a:t>29-5-2020</a:t>
            </a:fld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83" y="2475065"/>
            <a:ext cx="4230336" cy="12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8"/>
            <a:ext cx="3648096" cy="3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ACTIES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29849" y="1744665"/>
            <a:ext cx="3228870" cy="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 smtClean="0"/>
              <a:t>Optie</a:t>
            </a:r>
            <a:r>
              <a:rPr lang="nl-NL" sz="1200" b="1" dirty="0" smtClean="0"/>
              <a:t> Centraal bestellen</a:t>
            </a:r>
            <a:r>
              <a:rPr lang="nl-NL" sz="1200" dirty="0"/>
              <a:t> </a:t>
            </a:r>
            <a:r>
              <a:rPr lang="nl-NL" sz="1200" dirty="0" smtClean="0"/>
              <a:t>toegevoegd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rgbClr val="6BC5CF"/>
                </a:solidFill>
              </a:rPr>
              <a:t>MediaBaseSearch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2" y="2302825"/>
            <a:ext cx="3450030" cy="1596441"/>
          </a:xfrm>
          <a:prstGeom prst="rect">
            <a:avLst/>
          </a:prstGeom>
        </p:spPr>
      </p:pic>
      <p:sp>
        <p:nvSpPr>
          <p:cNvPr id="9" name="Google Shape;48;p6"/>
          <p:cNvSpPr txBox="1">
            <a:spLocks/>
          </p:cNvSpPr>
          <p:nvPr/>
        </p:nvSpPr>
        <p:spPr>
          <a:xfrm>
            <a:off x="479778" y="4210343"/>
            <a:ext cx="3840264" cy="53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/>
            <a:r>
              <a:rPr lang="nl-NL" sz="1200" dirty="0" smtClean="0"/>
              <a:t>Mogelijkheid om </a:t>
            </a:r>
            <a:r>
              <a:rPr lang="nl-NL" sz="1200" b="1" dirty="0"/>
              <a:t>M</a:t>
            </a:r>
            <a:r>
              <a:rPr lang="nl-NL" sz="1200" b="1" dirty="0" smtClean="0"/>
              <a:t>eerdere exemplaren aan het mandje toe te voegen 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 smtClean="0"/>
          </a:p>
        </p:txBody>
      </p:sp>
      <p:sp>
        <p:nvSpPr>
          <p:cNvPr id="10" name="Google Shape;46;p6"/>
          <p:cNvSpPr txBox="1">
            <a:spLocks/>
          </p:cNvSpPr>
          <p:nvPr/>
        </p:nvSpPr>
        <p:spPr>
          <a:xfrm>
            <a:off x="4866061" y="1305018"/>
            <a:ext cx="3513280" cy="3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spcBef>
                <a:spcPts val="0"/>
              </a:spcBef>
            </a:pPr>
            <a:r>
              <a:rPr lang="nl-NL" b="1" dirty="0" smtClean="0"/>
              <a:t>ARTIKELINFORMATIE</a:t>
            </a:r>
            <a:endParaRPr lang="nl-NL" b="1" dirty="0"/>
          </a:p>
        </p:txBody>
      </p:sp>
      <p:sp>
        <p:nvSpPr>
          <p:cNvPr id="11" name="Google Shape;48;p6"/>
          <p:cNvSpPr txBox="1">
            <a:spLocks/>
          </p:cNvSpPr>
          <p:nvPr/>
        </p:nvSpPr>
        <p:spPr>
          <a:xfrm>
            <a:off x="4781364" y="1744665"/>
            <a:ext cx="3505200" cy="66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/>
            <a:r>
              <a:rPr lang="nl-NL" sz="1200" b="1" dirty="0" smtClean="0"/>
              <a:t>Kortingscode leverancier</a:t>
            </a:r>
            <a:r>
              <a:rPr lang="nl-NL" sz="1200" b="1" dirty="0"/>
              <a:t> </a:t>
            </a:r>
            <a:r>
              <a:rPr lang="nl-NL" sz="1200" dirty="0" smtClean="0"/>
              <a:t>zichtbaar (indien de leverancier deze meegeeft)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 smtClean="0"/>
          </a:p>
        </p:txBody>
      </p:sp>
      <p:sp>
        <p:nvSpPr>
          <p:cNvPr id="12" name="Google Shape;48;p6"/>
          <p:cNvSpPr txBox="1">
            <a:spLocks/>
          </p:cNvSpPr>
          <p:nvPr/>
        </p:nvSpPr>
        <p:spPr>
          <a:xfrm>
            <a:off x="4789444" y="4210344"/>
            <a:ext cx="3589897" cy="37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 algn="ctr"/>
            <a:r>
              <a:rPr lang="nl-NL" sz="1200" b="1" dirty="0" smtClean="0"/>
              <a:t>Nummer bestelbon en leverancier</a:t>
            </a:r>
            <a:r>
              <a:rPr lang="nl-NL" sz="1200" dirty="0"/>
              <a:t> </a:t>
            </a:r>
            <a:r>
              <a:rPr lang="nl-NL" sz="1200" dirty="0" smtClean="0"/>
              <a:t>zichtbaar 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 smtClean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61" y="2302826"/>
            <a:ext cx="2864693" cy="15994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761" y="4585511"/>
            <a:ext cx="3354580" cy="18140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12" y="4869753"/>
            <a:ext cx="3450030" cy="14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APPLICATION MANAGER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221943" y="2082192"/>
            <a:ext cx="3355758" cy="350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/>
              <a:t>Met deze applicatie kunt u </a:t>
            </a:r>
            <a:r>
              <a:rPr lang="nl-NL" sz="1200" dirty="0" smtClean="0"/>
              <a:t>eenvoudig uw </a:t>
            </a:r>
            <a:r>
              <a:rPr lang="nl-NL" sz="1200" dirty="0"/>
              <a:t>actieve vensters in </a:t>
            </a:r>
            <a:r>
              <a:rPr lang="nl-NL" sz="1200" dirty="0" err="1"/>
              <a:t>MediaLog</a:t>
            </a:r>
            <a:r>
              <a:rPr lang="nl-NL" sz="1200" dirty="0"/>
              <a:t> beheren of </a:t>
            </a:r>
            <a:r>
              <a:rPr lang="nl-NL" sz="1200" dirty="0" err="1"/>
              <a:t>MediaLog</a:t>
            </a:r>
            <a:r>
              <a:rPr lang="nl-NL" sz="1200" dirty="0"/>
              <a:t> opnieuw opstarten</a:t>
            </a:r>
            <a:br>
              <a:rPr lang="nl-NL" sz="1200" dirty="0"/>
            </a:br>
            <a:r>
              <a:rPr lang="nl-NL" sz="1200" dirty="0"/>
              <a:t>De applicatie wordt op de achtergrond gestart bij het inloggen en sluit automatisch nadat </a:t>
            </a:r>
            <a:r>
              <a:rPr lang="nl-NL" sz="1200" dirty="0" err="1"/>
              <a:t>MediaLog</a:t>
            </a:r>
            <a:r>
              <a:rPr lang="nl-NL" sz="1200" dirty="0"/>
              <a:t> is afgesloten</a:t>
            </a:r>
          </a:p>
          <a:p>
            <a:endParaRPr lang="nl-NL" sz="1200" dirty="0" smtClean="0"/>
          </a:p>
          <a:p>
            <a:pPr marL="177800" indent="0"/>
            <a:r>
              <a:rPr lang="nl-NL" sz="1200" dirty="0" smtClean="0"/>
              <a:t>De </a:t>
            </a:r>
            <a:r>
              <a:rPr lang="nl-NL" sz="1200" dirty="0"/>
              <a:t>tool kan worden opgeroepen door de toetsencombinatie CTRL + SPATIE of via het TiteLive logo rechts onderin het scherm. (mogelijk staat dit in 'Verborgen pictogrammen')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rgbClr val="6BC5CF"/>
                </a:solidFill>
              </a:rPr>
              <a:t>Tools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48" y="1779042"/>
            <a:ext cx="4598137" cy="3281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IMPORTTOOL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79777" y="2082191"/>
            <a:ext cx="3097923" cy="41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nl-NL" sz="1200" dirty="0"/>
              <a:t>Met behulp van uw feedback hebben we onderstaande wijzigingen </a:t>
            </a:r>
            <a:r>
              <a:rPr lang="nl-NL" sz="1200" dirty="0" smtClean="0"/>
              <a:t>doorgevoerd</a:t>
            </a:r>
            <a:r>
              <a:rPr lang="nl-NL" sz="1200" dirty="0" smtClean="0"/>
              <a:t>: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endParaRPr lang="nl-NL" sz="1200" dirty="0"/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/>
              <a:t>Er kunnen zowel Excel als </a:t>
            </a:r>
            <a:r>
              <a:rPr lang="nl-NL" sz="1200" dirty="0" err="1" smtClean="0"/>
              <a:t>csv</a:t>
            </a:r>
            <a:r>
              <a:rPr lang="nl-NL" sz="1200" dirty="0" smtClean="0"/>
              <a:t> bestanden worden </a:t>
            </a:r>
            <a:r>
              <a:rPr lang="nl-NL" sz="1200" dirty="0" err="1" smtClean="0"/>
              <a:t>geimporteerd</a:t>
            </a:r>
            <a:endParaRPr lang="nl-NL" sz="1200" dirty="0" smtClean="0"/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endParaRPr lang="nl-NL" sz="1200" dirty="0"/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/>
              <a:t>De sortering kan worden opgeslagen</a:t>
            </a: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tx1"/>
                </a:solidFill>
              </a:rPr>
              <a:t>Bij het wijzigen </a:t>
            </a:r>
            <a:r>
              <a:rPr lang="nl-NL" sz="1200" dirty="0">
                <a:solidFill>
                  <a:schemeClr val="tx1"/>
                </a:solidFill>
              </a:rPr>
              <a:t>van de uitgever wordt automatisch de gekoppelde leverancier </a:t>
            </a:r>
            <a:r>
              <a:rPr lang="nl-NL" sz="1200" dirty="0" smtClean="0">
                <a:solidFill>
                  <a:schemeClr val="tx1"/>
                </a:solidFill>
              </a:rPr>
              <a:t>overgenomen</a:t>
            </a: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tx1"/>
                </a:solidFill>
              </a:rPr>
              <a:t>Mogelijkheid om </a:t>
            </a:r>
            <a:r>
              <a:rPr lang="nl-NL" sz="1200" dirty="0" smtClean="0">
                <a:solidFill>
                  <a:schemeClr val="tx1"/>
                </a:solidFill>
              </a:rPr>
              <a:t>tijdens de controle </a:t>
            </a:r>
            <a:r>
              <a:rPr lang="nl-NL" sz="1200" dirty="0" smtClean="0">
                <a:solidFill>
                  <a:schemeClr val="tx1"/>
                </a:solidFill>
              </a:rPr>
              <a:t>de uitgever en leverancier </a:t>
            </a:r>
            <a:r>
              <a:rPr lang="nl-NL" sz="1200" dirty="0" smtClean="0">
                <a:solidFill>
                  <a:schemeClr val="tx1"/>
                </a:solidFill>
              </a:rPr>
              <a:t>te wijzigen</a:t>
            </a:r>
            <a:endParaRPr lang="nl-NL" sz="1200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tx1"/>
                </a:solidFill>
              </a:rPr>
              <a:t>Bij de keuze voor de gegevens uit </a:t>
            </a:r>
            <a:r>
              <a:rPr lang="nl-NL" sz="1200" dirty="0" err="1" smtClean="0">
                <a:solidFill>
                  <a:schemeClr val="tx1"/>
                </a:solidFill>
              </a:rPr>
              <a:t>MediaBaseSearch</a:t>
            </a:r>
            <a:r>
              <a:rPr lang="nl-NL" sz="1200" dirty="0" smtClean="0">
                <a:solidFill>
                  <a:schemeClr val="tx1"/>
                </a:solidFill>
              </a:rPr>
              <a:t> kunnen prijs, producttype en rubriek uit het bestand worden overgenomen </a:t>
            </a:r>
            <a:endParaRPr lang="nl-NL" sz="1200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endParaRPr lang="nl-NL" sz="1200" dirty="0" smtClean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Clr>
                <a:schemeClr val="lt1"/>
              </a:buClr>
              <a:buFont typeface="Arial" panose="020B0604020202020204" pitchFamily="34" charset="0"/>
              <a:buChar char="•"/>
            </a:pPr>
            <a:r>
              <a:rPr lang="nl-NL" sz="1200" dirty="0" smtClean="0">
                <a:solidFill>
                  <a:schemeClr val="tx1"/>
                </a:solidFill>
              </a:rPr>
              <a:t>Bestaande artikelen kunnen nu ook met de tool worden aangepast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rgbClr val="6BC5CF"/>
                </a:solidFill>
              </a:rPr>
              <a:t>Tools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205" y="1910720"/>
            <a:ext cx="4879372" cy="35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BESLOTEN GROEPEN VOOR ONZE KLANTEN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79777" y="2082192"/>
            <a:ext cx="2902615" cy="3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r-FR" sz="1200" dirty="0" err="1"/>
              <a:t>Wij</a:t>
            </a:r>
            <a:r>
              <a:rPr lang="fr-FR" sz="1200" dirty="0"/>
              <a:t> </a:t>
            </a:r>
            <a:r>
              <a:rPr lang="fr-FR" sz="1200" dirty="0" err="1"/>
              <a:t>nodigen</a:t>
            </a:r>
            <a:r>
              <a:rPr lang="fr-FR" sz="1200" dirty="0"/>
              <a:t> u </a:t>
            </a:r>
            <a:r>
              <a:rPr lang="fr-FR" sz="1200" dirty="0" err="1"/>
              <a:t>graag</a:t>
            </a:r>
            <a:r>
              <a:rPr lang="fr-FR" sz="1200" dirty="0"/>
              <a:t> </a:t>
            </a:r>
            <a:r>
              <a:rPr lang="fr-FR" sz="1200" dirty="0" err="1"/>
              <a:t>uit</a:t>
            </a:r>
            <a:r>
              <a:rPr lang="fr-FR" sz="1200" dirty="0"/>
              <a:t> voor onze </a:t>
            </a:r>
            <a:r>
              <a:rPr lang="fr-FR" sz="1200" dirty="0" err="1"/>
              <a:t>besloten</a:t>
            </a:r>
            <a:r>
              <a:rPr lang="fr-FR" sz="1200" dirty="0"/>
              <a:t> </a:t>
            </a:r>
            <a:r>
              <a:rPr lang="fr-FR" sz="1200" dirty="0" err="1"/>
              <a:t>Faceboekgroepen</a:t>
            </a:r>
            <a:r>
              <a:rPr lang="fr-FR" sz="1200" dirty="0"/>
              <a:t>! </a:t>
            </a:r>
            <a:endParaRPr lang="fr-FR" sz="1200" dirty="0" smtClean="0"/>
          </a:p>
          <a:p>
            <a:pPr marL="0" indent="0">
              <a:spcBef>
                <a:spcPts val="0"/>
              </a:spcBef>
            </a:pPr>
            <a:endParaRPr lang="fr-FR" sz="1200" dirty="0"/>
          </a:p>
          <a:p>
            <a:pPr marL="0" indent="0">
              <a:spcBef>
                <a:spcPts val="0"/>
              </a:spcBef>
            </a:pPr>
            <a:r>
              <a:rPr lang="fr-FR" sz="1200" dirty="0" smtClean="0"/>
              <a:t>Via </a:t>
            </a:r>
            <a:r>
              <a:rPr lang="fr-FR" sz="1200" dirty="0" err="1"/>
              <a:t>deze</a:t>
            </a:r>
            <a:r>
              <a:rPr lang="fr-FR" sz="1200" dirty="0"/>
              <a:t> </a:t>
            </a:r>
            <a:r>
              <a:rPr lang="fr-FR" sz="1200" dirty="0" err="1"/>
              <a:t>groepen</a:t>
            </a:r>
            <a:r>
              <a:rPr lang="fr-FR" sz="1200" dirty="0"/>
              <a:t> </a:t>
            </a:r>
            <a:r>
              <a:rPr lang="fr-FR" sz="1200" dirty="0" err="1"/>
              <a:t>houden</a:t>
            </a:r>
            <a:r>
              <a:rPr lang="fr-FR" sz="1200" dirty="0"/>
              <a:t> </a:t>
            </a:r>
            <a:r>
              <a:rPr lang="fr-FR" sz="1200" dirty="0" err="1"/>
              <a:t>we</a:t>
            </a:r>
            <a:r>
              <a:rPr lang="fr-FR" sz="1200" dirty="0"/>
              <a:t> u op de </a:t>
            </a:r>
            <a:r>
              <a:rPr lang="fr-FR" sz="1200" dirty="0" err="1"/>
              <a:t>hoogte</a:t>
            </a:r>
            <a:r>
              <a:rPr lang="fr-FR" sz="1200" dirty="0"/>
              <a:t> van updates, </a:t>
            </a:r>
            <a:r>
              <a:rPr lang="fr-FR" sz="1200" dirty="0" err="1"/>
              <a:t>nieuwsbrieven</a:t>
            </a:r>
            <a:r>
              <a:rPr lang="fr-FR" sz="1200" dirty="0"/>
              <a:t> en </a:t>
            </a:r>
            <a:r>
              <a:rPr lang="fr-FR" sz="1200" dirty="0" err="1"/>
              <a:t>delen</a:t>
            </a:r>
            <a:r>
              <a:rPr lang="fr-FR" sz="1200" dirty="0"/>
              <a:t>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graag</a:t>
            </a:r>
            <a:r>
              <a:rPr lang="fr-FR" sz="1200" dirty="0"/>
              <a:t> </a:t>
            </a:r>
            <a:r>
              <a:rPr lang="nl-NL" sz="1200" dirty="0"/>
              <a:t>ideeën </a:t>
            </a:r>
            <a:r>
              <a:rPr lang="fr-FR" sz="1200" dirty="0"/>
              <a:t>en </a:t>
            </a:r>
            <a:r>
              <a:rPr lang="fr-FR" sz="1200" dirty="0" err="1"/>
              <a:t>tips</a:t>
            </a:r>
            <a:r>
              <a:rPr lang="fr-FR" sz="1200" dirty="0"/>
              <a:t> met </a:t>
            </a:r>
            <a:r>
              <a:rPr lang="fr-FR" sz="1200" dirty="0" err="1"/>
              <a:t>elkaar</a:t>
            </a:r>
            <a:r>
              <a:rPr lang="fr-FR" sz="1200" dirty="0"/>
              <a:t> </a:t>
            </a:r>
            <a:r>
              <a:rPr lang="fr-FR" sz="1200" dirty="0" err="1"/>
              <a:t>uit</a:t>
            </a:r>
            <a:r>
              <a:rPr lang="fr-FR" sz="1200" dirty="0"/>
              <a:t>.</a:t>
            </a:r>
          </a:p>
          <a:p>
            <a:pPr marL="0" lvl="0" indent="0">
              <a:spcBef>
                <a:spcPts val="0"/>
              </a:spcBef>
            </a:pP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Ga </a:t>
            </a:r>
            <a:r>
              <a:rPr lang="fr-FR" sz="1200" dirty="0" err="1"/>
              <a:t>naar</a:t>
            </a:r>
            <a:r>
              <a:rPr lang="fr-FR" sz="1200" dirty="0"/>
              <a:t> onze Facebook </a:t>
            </a:r>
            <a:r>
              <a:rPr lang="fr-FR" sz="1200" dirty="0" smtClean="0"/>
              <a:t>pagina en </a:t>
            </a:r>
            <a:r>
              <a:rPr lang="fr-FR" sz="1200" dirty="0" err="1" smtClean="0"/>
              <a:t>ga</a:t>
            </a:r>
            <a:r>
              <a:rPr lang="fr-FR" sz="1200" dirty="0" smtClean="0"/>
              <a:t> </a:t>
            </a:r>
            <a:r>
              <a:rPr lang="fr-FR" sz="1200" dirty="0" err="1" smtClean="0"/>
              <a:t>vervolgens</a:t>
            </a:r>
            <a:r>
              <a:rPr lang="fr-FR" sz="1200" dirty="0" smtClean="0"/>
              <a:t> </a:t>
            </a:r>
            <a:r>
              <a:rPr lang="fr-FR" sz="1200" dirty="0" err="1" smtClean="0"/>
              <a:t>naar</a:t>
            </a:r>
            <a:r>
              <a:rPr lang="fr-FR" sz="1200" dirty="0" smtClean="0"/>
              <a:t> </a:t>
            </a:r>
            <a:r>
              <a:rPr lang="fr-FR" sz="1200" dirty="0" err="1" smtClean="0"/>
              <a:t>groepen</a:t>
            </a:r>
            <a:r>
              <a:rPr lang="fr-FR" sz="1200" dirty="0" smtClean="0"/>
              <a:t>:</a:t>
            </a:r>
          </a:p>
          <a:p>
            <a:pPr marL="0" lvl="0" indent="0">
              <a:spcBef>
                <a:spcPts val="0"/>
              </a:spcBef>
            </a:pPr>
            <a:endParaRPr lang="fr-FR" sz="1200" dirty="0"/>
          </a:p>
          <a:p>
            <a:pPr marL="0" lvl="0" indent="0">
              <a:spcBef>
                <a:spcPts val="0"/>
              </a:spcBef>
            </a:pPr>
            <a:endParaRPr lang="fr-FR" sz="1200" dirty="0"/>
          </a:p>
          <a:p>
            <a:pPr marL="0" lvl="0" indent="0">
              <a:spcBef>
                <a:spcPts val="0"/>
              </a:spcBef>
            </a:pPr>
            <a:r>
              <a:rPr lang="fr-FR" sz="1200" b="1" dirty="0" smtClean="0"/>
              <a:t>TiteLive – </a:t>
            </a:r>
            <a:r>
              <a:rPr lang="fr-FR" sz="1200" b="1" dirty="0" err="1" smtClean="0"/>
              <a:t>MediaLog</a:t>
            </a:r>
            <a:endParaRPr lang="fr-FR" sz="1200" b="1" dirty="0" smtClean="0"/>
          </a:p>
          <a:p>
            <a:pPr marL="0" lvl="0" indent="0">
              <a:spcBef>
                <a:spcPts val="0"/>
              </a:spcBef>
            </a:pPr>
            <a:endParaRPr lang="fr-FR" sz="1200" dirty="0"/>
          </a:p>
          <a:p>
            <a:pPr marL="0" lvl="0" indent="0">
              <a:spcBef>
                <a:spcPts val="0"/>
              </a:spcBef>
            </a:pPr>
            <a:endParaRPr lang="fr-FR" sz="1200" b="1" dirty="0"/>
          </a:p>
          <a:p>
            <a:pPr marL="0" lvl="0" indent="0">
              <a:spcBef>
                <a:spcPts val="0"/>
              </a:spcBef>
            </a:pPr>
            <a:r>
              <a:rPr lang="fr-FR" sz="1200" b="1" dirty="0" smtClean="0"/>
              <a:t>TiteLive </a:t>
            </a:r>
            <a:r>
              <a:rPr lang="fr-FR" sz="1200" b="1" dirty="0"/>
              <a:t>- </a:t>
            </a:r>
            <a:r>
              <a:rPr lang="fr-FR" sz="1200" b="1" dirty="0" err="1"/>
              <a:t>MediaWeb</a:t>
            </a: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6BC5CF"/>
                </a:solidFill>
              </a:rPr>
              <a:t>Facebook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51" y="4114577"/>
            <a:ext cx="4895082" cy="18288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551" y="1779042"/>
            <a:ext cx="4895082" cy="1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rgbClr val="6BC5CF"/>
                </a:solidFill>
              </a:rPr>
              <a:t>WhatsApp</a:t>
            </a:r>
            <a:endParaRPr lang="nl-NL" sz="2000" dirty="0">
              <a:solidFill>
                <a:srgbClr val="6BC5CF"/>
              </a:solidFill>
            </a:endParaRPr>
          </a:p>
          <a:p>
            <a:pPr algn="r"/>
            <a:endParaRPr lang="nl-NL" sz="2000" dirty="0">
              <a:solidFill>
                <a:srgbClr val="6BC5CF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716536" y="1551525"/>
            <a:ext cx="7705279" cy="1260629"/>
          </a:xfrm>
          <a:prstGeom prst="roundRect">
            <a:avLst/>
          </a:prstGeom>
          <a:solidFill>
            <a:srgbClr val="6BC5CF"/>
          </a:solidFill>
          <a:ln>
            <a:solidFill>
              <a:srgbClr val="6BC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867509" y="1641124"/>
            <a:ext cx="7403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200" dirty="0">
                <a:solidFill>
                  <a:schemeClr val="bg1"/>
                </a:solidFill>
              </a:rPr>
              <a:t>Om snel en direct met u te kunnen communiceren, hebben we een </a:t>
            </a:r>
            <a:r>
              <a:rPr lang="nl-NL" sz="1200" dirty="0" err="1">
                <a:solidFill>
                  <a:schemeClr val="bg1"/>
                </a:solidFill>
              </a:rPr>
              <a:t>What’s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App</a:t>
            </a:r>
            <a:r>
              <a:rPr lang="nl-NL" sz="1200" dirty="0">
                <a:solidFill>
                  <a:schemeClr val="bg1"/>
                </a:solidFill>
              </a:rPr>
              <a:t> groep voor zowel </a:t>
            </a:r>
            <a:r>
              <a:rPr lang="nl-NL" sz="1200" dirty="0" err="1">
                <a:solidFill>
                  <a:schemeClr val="bg1"/>
                </a:solidFill>
              </a:rPr>
              <a:t>MediaLog</a:t>
            </a:r>
            <a:r>
              <a:rPr lang="nl-NL" sz="1200" dirty="0">
                <a:solidFill>
                  <a:schemeClr val="bg1"/>
                </a:solidFill>
              </a:rPr>
              <a:t> als </a:t>
            </a:r>
            <a:r>
              <a:rPr lang="nl-NL" sz="1200" dirty="0" err="1">
                <a:solidFill>
                  <a:schemeClr val="bg1"/>
                </a:solidFill>
              </a:rPr>
              <a:t>MediaWeb</a:t>
            </a:r>
            <a:r>
              <a:rPr lang="nl-NL" sz="1200" dirty="0">
                <a:solidFill>
                  <a:schemeClr val="bg1"/>
                </a:solidFill>
              </a:rPr>
              <a:t> klanten opgezet.</a:t>
            </a:r>
            <a:br>
              <a:rPr lang="nl-NL" sz="1200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/>
            </a:r>
            <a:br>
              <a:rPr lang="nl-NL" sz="1200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Heeft u nog geen uitnodiging ontvangen, dan kunt u zich aanmelden via onderstaande </a:t>
            </a:r>
            <a:r>
              <a:rPr lang="nl-NL" sz="1200" dirty="0" err="1">
                <a:solidFill>
                  <a:schemeClr val="bg1"/>
                </a:solidFill>
              </a:rPr>
              <a:t>QR’s</a:t>
            </a:r>
            <a:r>
              <a:rPr lang="nl-NL" sz="1200" dirty="0">
                <a:solidFill>
                  <a:schemeClr val="bg1"/>
                </a:solidFill>
              </a:rPr>
              <a:t> of een e-mail met uw mobiele nummer sturen naar: sales@titelive.be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35" y="3284767"/>
            <a:ext cx="2181571" cy="217275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89" y="3289735"/>
            <a:ext cx="2211809" cy="2220675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453435" y="5510411"/>
            <a:ext cx="2181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QR </a:t>
            </a:r>
            <a:r>
              <a:rPr lang="nl-NL" sz="1200" dirty="0" err="1" smtClean="0"/>
              <a:t>WhatsApp</a:t>
            </a:r>
            <a:r>
              <a:rPr lang="nl-NL" sz="1200" dirty="0" smtClean="0"/>
              <a:t> </a:t>
            </a:r>
            <a:r>
              <a:rPr lang="nl-NL" sz="1200" dirty="0" err="1" smtClean="0"/>
              <a:t>MediaLog</a:t>
            </a:r>
            <a:endParaRPr lang="nl-NL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5183289" y="5510411"/>
            <a:ext cx="2211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QR </a:t>
            </a:r>
            <a:r>
              <a:rPr lang="nl-NL" sz="1200" dirty="0" err="1" smtClean="0"/>
              <a:t>WhatsApp</a:t>
            </a:r>
            <a:r>
              <a:rPr lang="nl-NL" sz="1200" dirty="0"/>
              <a:t> </a:t>
            </a:r>
            <a:r>
              <a:rPr lang="nl-NL" sz="1200" dirty="0" err="1" smtClean="0"/>
              <a:t>MediaWeb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783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2082192"/>
            <a:ext cx="8178799" cy="44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WHAT’S NEW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88685" y="1828800"/>
            <a:ext cx="8169891" cy="414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sz="1200" dirty="0" smtClean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sz="1200"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sz="1200" dirty="0" smtClean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NL" sz="1200" dirty="0" smtClean="0"/>
              <a:t>Beste boekhandelaar,</a:t>
            </a:r>
          </a:p>
          <a:p>
            <a:pPr marL="0" lvl="0" indent="0"/>
            <a:endParaRPr lang="nl-NL" sz="1200" dirty="0"/>
          </a:p>
          <a:p>
            <a:pPr marL="0" lvl="0" indent="0"/>
            <a:r>
              <a:rPr lang="nl-NL" sz="1200" dirty="0"/>
              <a:t>Meedenken met onze klanten, goede communicatie en transparantie staan bij ons in een hoog vaandel. </a:t>
            </a:r>
          </a:p>
          <a:p>
            <a:pPr marL="0" lvl="0" indent="0"/>
            <a:endParaRPr lang="nl-NL" sz="1200" dirty="0"/>
          </a:p>
          <a:p>
            <a:pPr marL="0" lvl="0" indent="0"/>
            <a:r>
              <a:rPr lang="nl-NL" sz="1200" dirty="0"/>
              <a:t>Via deze presentatie willen we u dan ook graag op de hoogte brengen welke nieuwe functies en verbeteringen </a:t>
            </a:r>
            <a:r>
              <a:rPr lang="nl-NL" sz="1200" dirty="0" smtClean="0"/>
              <a:t>we in deze nieuwe versie hebben doorgevoerd.</a:t>
            </a:r>
          </a:p>
          <a:p>
            <a:pPr marL="0" lvl="0" indent="0"/>
            <a:endParaRPr lang="nl-NL" sz="1200" dirty="0"/>
          </a:p>
          <a:p>
            <a:pPr marL="0" lvl="0" indent="0"/>
            <a:r>
              <a:rPr lang="nl-NL" sz="1200" dirty="0" smtClean="0"/>
              <a:t>Heeft u ook suggesties voor verbeteringen of nieuwe opties, dan horen wij deze graag! U kunt deze indienen via onze Servicedesk of sales@titelive.be</a:t>
            </a:r>
          </a:p>
          <a:p>
            <a:pPr marL="0" lvl="0" indent="0"/>
            <a:endParaRPr lang="nl-NL" sz="1200" dirty="0"/>
          </a:p>
          <a:p>
            <a:pPr marL="0" lvl="0" indent="0"/>
            <a:r>
              <a:rPr lang="nl-NL" sz="1200" dirty="0" smtClean="0"/>
              <a:t>Met hartelijke groet,</a:t>
            </a:r>
          </a:p>
          <a:p>
            <a:pPr marL="0" lvl="0" indent="0"/>
            <a:endParaRPr lang="nl-NL" sz="1200" dirty="0"/>
          </a:p>
          <a:p>
            <a:pPr marL="0" lvl="0" indent="0"/>
            <a:r>
              <a:rPr lang="nl-NL" sz="1200" dirty="0" smtClean="0"/>
              <a:t>Het TiteLive Team</a:t>
            </a:r>
            <a:endParaRPr lang="nl-NL" sz="1200"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sz="1200"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rgbClr val="6BC5CF"/>
                </a:solidFill>
              </a:rPr>
              <a:t>MediaLog</a:t>
            </a:r>
            <a:r>
              <a:rPr lang="nl-NL" sz="2000" dirty="0" smtClean="0">
                <a:solidFill>
                  <a:srgbClr val="6BC5CF"/>
                </a:solidFill>
              </a:rPr>
              <a:t> 3.6.0.1</a:t>
            </a:r>
            <a:endParaRPr lang="nl-NL" sz="2000" dirty="0">
              <a:solidFill>
                <a:srgbClr val="6B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8"/>
            <a:ext cx="3648339" cy="3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ts val="1500"/>
            </a:pPr>
            <a:r>
              <a:rPr lang="fr-FR" b="1" dirty="0"/>
              <a:t>MODULE WEBBESTELLINGEN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79777" y="1834581"/>
            <a:ext cx="8193705" cy="62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nl-NL" sz="1200" dirty="0"/>
              <a:t>Heeft u een Webshop bij ons of maakt u gebruik van onze Web Services? </a:t>
            </a:r>
            <a:r>
              <a:rPr lang="nl-NL" sz="1200" dirty="0" smtClean="0"/>
              <a:t>De </a:t>
            </a:r>
            <a:r>
              <a:rPr lang="nl-NL" sz="1200" dirty="0"/>
              <a:t>module binnen </a:t>
            </a:r>
            <a:r>
              <a:rPr lang="nl-NL" sz="1200" dirty="0" err="1"/>
              <a:t>MediaLog</a:t>
            </a:r>
            <a:r>
              <a:rPr lang="nl-NL" sz="1200" dirty="0"/>
              <a:t> waarmee de webbestellingen worden verwerkt, krijgt dit jaar een grote </a:t>
            </a:r>
            <a:r>
              <a:rPr lang="nl-NL" sz="1200" dirty="0" smtClean="0"/>
              <a:t>update!</a:t>
            </a:r>
          </a:p>
          <a:p>
            <a:pPr marL="0" indent="0">
              <a:spcBef>
                <a:spcPts val="0"/>
              </a:spcBef>
            </a:pPr>
            <a:r>
              <a:rPr lang="nl-NL" sz="1200" dirty="0" smtClean="0"/>
              <a:t>Dit </a:t>
            </a:r>
            <a:r>
              <a:rPr lang="nl-NL" sz="1200" dirty="0"/>
              <a:t>hebben we al gedaan!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rgbClr val="6BC5CF"/>
                </a:solidFill>
              </a:rPr>
              <a:t>MediaLog</a:t>
            </a:r>
            <a:r>
              <a:rPr lang="nl-NL" sz="2000" dirty="0">
                <a:solidFill>
                  <a:srgbClr val="6BC5CF"/>
                </a:solidFill>
              </a:rPr>
              <a:t> 3.6.0.1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28" y="2663843"/>
            <a:ext cx="4101099" cy="146644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28" y="4671876"/>
            <a:ext cx="2236790" cy="1437937"/>
          </a:xfrm>
          <a:prstGeom prst="rect">
            <a:avLst/>
          </a:prstGeom>
        </p:spPr>
      </p:pic>
      <p:sp>
        <p:nvSpPr>
          <p:cNvPr id="15" name="Google Shape;46;p6"/>
          <p:cNvSpPr txBox="1">
            <a:spLocks/>
          </p:cNvSpPr>
          <p:nvPr/>
        </p:nvSpPr>
        <p:spPr>
          <a:xfrm>
            <a:off x="469448" y="2663843"/>
            <a:ext cx="3648339" cy="137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SzPts val="1500"/>
            </a:pPr>
            <a:r>
              <a:rPr lang="fr-FR" sz="1200" b="1" dirty="0" smtClean="0">
                <a:solidFill>
                  <a:schemeClr val="tx1"/>
                </a:solidFill>
              </a:rPr>
              <a:t>INFORMATIE WEBORDER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Bij </a:t>
            </a:r>
            <a:r>
              <a:rPr lang="fr-FR" sz="1200" dirty="0" err="1" smtClean="0">
                <a:solidFill>
                  <a:schemeClr val="tx1"/>
                </a:solidFill>
              </a:rPr>
              <a:t>het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verwerken</a:t>
            </a:r>
            <a:r>
              <a:rPr lang="fr-FR" sz="1200" dirty="0" smtClean="0">
                <a:solidFill>
                  <a:schemeClr val="tx1"/>
                </a:solidFill>
              </a:rPr>
              <a:t> van de </a:t>
            </a:r>
            <a:r>
              <a:rPr lang="fr-FR" sz="1200" dirty="0" err="1" smtClean="0">
                <a:solidFill>
                  <a:schemeClr val="tx1"/>
                </a:solidFill>
              </a:rPr>
              <a:t>webbestelling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wordt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rechts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onderin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het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scherm</a:t>
            </a:r>
            <a:r>
              <a:rPr lang="fr-FR" sz="1200" dirty="0" smtClean="0">
                <a:solidFill>
                  <a:schemeClr val="tx1"/>
                </a:solidFill>
              </a:rPr>
              <a:t> extra </a:t>
            </a:r>
            <a:r>
              <a:rPr lang="fr-FR" sz="1200" dirty="0" err="1" smtClean="0">
                <a:solidFill>
                  <a:schemeClr val="tx1"/>
                </a:solidFill>
              </a:rPr>
              <a:t>informatie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als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afhalen</a:t>
            </a:r>
            <a:r>
              <a:rPr lang="fr-FR" sz="1200" dirty="0" smtClean="0">
                <a:solidFill>
                  <a:schemeClr val="tx1"/>
                </a:solidFill>
              </a:rPr>
              <a:t>/</a:t>
            </a:r>
            <a:r>
              <a:rPr lang="fr-FR" sz="1200" dirty="0" err="1" smtClean="0">
                <a:solidFill>
                  <a:schemeClr val="tx1"/>
                </a:solidFill>
              </a:rPr>
              <a:t>bezorgen</a:t>
            </a:r>
            <a:r>
              <a:rPr lang="fr-FR" sz="1200" dirty="0" smtClean="0">
                <a:solidFill>
                  <a:schemeClr val="tx1"/>
                </a:solidFill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</a:rPr>
              <a:t>wel</a:t>
            </a:r>
            <a:r>
              <a:rPr lang="fr-FR" sz="1200" dirty="0" smtClean="0">
                <a:solidFill>
                  <a:schemeClr val="tx1"/>
                </a:solidFill>
              </a:rPr>
              <a:t>/niet </a:t>
            </a:r>
            <a:r>
              <a:rPr lang="fr-FR" sz="1200" dirty="0" err="1" smtClean="0">
                <a:solidFill>
                  <a:schemeClr val="tx1"/>
                </a:solidFill>
              </a:rPr>
              <a:t>betaald</a:t>
            </a:r>
            <a:r>
              <a:rPr lang="fr-FR" sz="1200" dirty="0" smtClean="0">
                <a:solidFill>
                  <a:schemeClr val="tx1"/>
                </a:solidFill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</a:rPr>
              <a:t>betaalwijze</a:t>
            </a:r>
            <a:r>
              <a:rPr lang="fr-FR" sz="1200" dirty="0" smtClean="0">
                <a:solidFill>
                  <a:schemeClr val="tx1"/>
                </a:solidFill>
              </a:rPr>
              <a:t> en </a:t>
            </a:r>
            <a:r>
              <a:rPr lang="fr-FR" sz="1200" dirty="0" err="1" smtClean="0">
                <a:solidFill>
                  <a:schemeClr val="tx1"/>
                </a:solidFill>
              </a:rPr>
              <a:t>wel</a:t>
            </a:r>
            <a:r>
              <a:rPr lang="fr-FR" sz="1200" dirty="0" smtClean="0">
                <a:solidFill>
                  <a:schemeClr val="tx1"/>
                </a:solidFill>
              </a:rPr>
              <a:t>/</a:t>
            </a:r>
            <a:r>
              <a:rPr lang="fr-FR" sz="1200" dirty="0" err="1" smtClean="0">
                <a:solidFill>
                  <a:schemeClr val="tx1"/>
                </a:solidFill>
              </a:rPr>
              <a:t>geen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cadeaupapier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weergegeven</a:t>
            </a:r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Google Shape;46;p6"/>
          <p:cNvSpPr txBox="1">
            <a:spLocks/>
          </p:cNvSpPr>
          <p:nvPr/>
        </p:nvSpPr>
        <p:spPr>
          <a:xfrm>
            <a:off x="479778" y="4666388"/>
            <a:ext cx="3648339" cy="143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spcBef>
                <a:spcPts val="0"/>
              </a:spcBef>
              <a:buSzPts val="1500"/>
            </a:pPr>
            <a:r>
              <a:rPr lang="fr-FR" sz="1200" b="1" dirty="0" smtClean="0">
                <a:solidFill>
                  <a:schemeClr val="tx1"/>
                </a:solidFill>
              </a:rPr>
              <a:t>NIEUWE KLANTSTICKER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Voor </a:t>
            </a:r>
            <a:r>
              <a:rPr lang="fr-FR" sz="1200" dirty="0" err="1">
                <a:solidFill>
                  <a:schemeClr val="tx1"/>
                </a:solidFill>
              </a:rPr>
              <a:t>Weborders</a:t>
            </a:r>
            <a:r>
              <a:rPr lang="fr-FR" sz="1200" dirty="0">
                <a:solidFill>
                  <a:schemeClr val="tx1"/>
                </a:solidFill>
              </a:rPr>
              <a:t> die </a:t>
            </a:r>
            <a:r>
              <a:rPr lang="fr-FR" sz="1200" dirty="0" smtClean="0">
                <a:solidFill>
                  <a:schemeClr val="tx1"/>
                </a:solidFill>
              </a:rPr>
              <a:t>al </a:t>
            </a:r>
            <a:r>
              <a:rPr lang="fr-FR" sz="1200" dirty="0" err="1">
                <a:solidFill>
                  <a:schemeClr val="tx1"/>
                </a:solidFill>
              </a:rPr>
              <a:t>zijn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betaald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hebben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we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een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nieuwe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klantsticker</a:t>
            </a:r>
            <a:r>
              <a:rPr lang="fr-FR" sz="1200" dirty="0">
                <a:solidFill>
                  <a:schemeClr val="tx1"/>
                </a:solidFill>
              </a:rPr>
              <a:t>. Op </a:t>
            </a:r>
            <a:r>
              <a:rPr lang="fr-FR" sz="1200" dirty="0" err="1">
                <a:solidFill>
                  <a:schemeClr val="tx1"/>
                </a:solidFill>
              </a:rPr>
              <a:t>deze</a:t>
            </a:r>
            <a:r>
              <a:rPr lang="fr-FR" sz="1200" dirty="0">
                <a:solidFill>
                  <a:schemeClr val="tx1"/>
                </a:solidFill>
              </a:rPr>
              <a:t> sticker </a:t>
            </a:r>
            <a:r>
              <a:rPr lang="fr-FR" sz="1200" dirty="0" err="1">
                <a:solidFill>
                  <a:schemeClr val="tx1"/>
                </a:solidFill>
              </a:rPr>
              <a:t>ziet</a:t>
            </a:r>
            <a:r>
              <a:rPr lang="fr-FR" sz="1200" dirty="0">
                <a:solidFill>
                  <a:schemeClr val="tx1"/>
                </a:solidFill>
              </a:rPr>
              <a:t> u </a:t>
            </a:r>
            <a:r>
              <a:rPr lang="fr-FR" sz="1200" dirty="0" err="1">
                <a:solidFill>
                  <a:schemeClr val="tx1"/>
                </a:solidFill>
              </a:rPr>
              <a:t>meteen</a:t>
            </a:r>
            <a:r>
              <a:rPr lang="fr-FR" sz="1200" dirty="0">
                <a:solidFill>
                  <a:schemeClr val="tx1"/>
                </a:solidFill>
              </a:rPr>
              <a:t> extra </a:t>
            </a:r>
            <a:r>
              <a:rPr lang="fr-FR" sz="1200" dirty="0" err="1">
                <a:solidFill>
                  <a:schemeClr val="tx1"/>
                </a:solidFill>
              </a:rPr>
              <a:t>informatie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als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ophalen</a:t>
            </a:r>
            <a:r>
              <a:rPr lang="fr-FR" sz="1200" dirty="0">
                <a:solidFill>
                  <a:schemeClr val="tx1"/>
                </a:solidFill>
              </a:rPr>
              <a:t> of </a:t>
            </a:r>
            <a:r>
              <a:rPr lang="fr-FR" sz="1200" dirty="0" err="1">
                <a:solidFill>
                  <a:schemeClr val="tx1"/>
                </a:solidFill>
              </a:rPr>
              <a:t>verzenden</a:t>
            </a:r>
            <a:r>
              <a:rPr lang="fr-FR" sz="1200" dirty="0">
                <a:solidFill>
                  <a:schemeClr val="tx1"/>
                </a:solidFill>
              </a:rPr>
              <a:t> en </a:t>
            </a:r>
            <a:r>
              <a:rPr lang="fr-FR" sz="1200" dirty="0" err="1">
                <a:solidFill>
                  <a:schemeClr val="tx1"/>
                </a:solidFill>
              </a:rPr>
              <a:t>wel</a:t>
            </a:r>
            <a:r>
              <a:rPr lang="fr-FR" sz="1200" dirty="0">
                <a:solidFill>
                  <a:schemeClr val="tx1"/>
                </a:solidFill>
              </a:rPr>
              <a:t>/</a:t>
            </a:r>
            <a:r>
              <a:rPr lang="fr-FR" sz="1200" dirty="0" err="1">
                <a:solidFill>
                  <a:schemeClr val="tx1"/>
                </a:solidFill>
              </a:rPr>
              <a:t>geen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cadeaupapier</a:t>
            </a:r>
            <a:r>
              <a:rPr lang="fr-FR" sz="1200" dirty="0" smtClean="0">
                <a:solidFill>
                  <a:schemeClr val="tx1"/>
                </a:solidFill>
              </a:rPr>
              <a:t>. </a:t>
            </a:r>
            <a:endParaRPr lang="fr-FR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1500"/>
            </a:pPr>
            <a:endParaRPr lang="fr-F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DIRECTE BESTELLINGEN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275208" y="1822798"/>
            <a:ext cx="8265109" cy="10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 smtClean="0"/>
              <a:t>Heeft u een bestelling via de telefoon of per e-mail geplaatst. Via de optie ‘Directe bestelling’ wordt deze direct geregistreerd als ‘al besteld’ en wordt er automatisch een bestelbon gegenereerd. </a:t>
            </a:r>
            <a:br>
              <a:rPr lang="nl-NL" sz="1200" dirty="0" smtClean="0"/>
            </a:br>
            <a:r>
              <a:rPr lang="nl-NL" sz="1200" dirty="0"/>
              <a:t>De optie is zowel bij Bestellen als bij Centraal bestellen beschikbaar.</a:t>
            </a:r>
            <a:endParaRPr lang="nl-NL" sz="1200" dirty="0" smtClean="0"/>
          </a:p>
          <a:p>
            <a:pPr marL="177800" indent="0"/>
            <a:endParaRPr lang="nl-NL" sz="1200" dirty="0"/>
          </a:p>
          <a:p>
            <a:pPr marL="177800" indent="0"/>
            <a:r>
              <a:rPr lang="nl-NL" sz="1200" dirty="0" smtClean="0"/>
              <a:t>(Bezoek onze online </a:t>
            </a:r>
            <a:r>
              <a:rPr lang="nl-NL" sz="1200" dirty="0" err="1"/>
              <a:t>W</a:t>
            </a:r>
            <a:r>
              <a:rPr lang="nl-NL" sz="1200" dirty="0" err="1" smtClean="0"/>
              <a:t>iki</a:t>
            </a:r>
            <a:r>
              <a:rPr lang="nl-NL" sz="1200" dirty="0" smtClean="0"/>
              <a:t> voor de handleiding)</a:t>
            </a:r>
            <a:r>
              <a:rPr lang="nl-NL" sz="1200" dirty="0"/>
              <a:t/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rgbClr val="6BC5CF"/>
                </a:solidFill>
              </a:rPr>
              <a:t>MediaLog</a:t>
            </a:r>
            <a:r>
              <a:rPr lang="nl-NL" sz="2000" dirty="0">
                <a:solidFill>
                  <a:srgbClr val="6BC5CF"/>
                </a:solidFill>
              </a:rPr>
              <a:t> 3.6.0.1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22" y="2877098"/>
            <a:ext cx="6781307" cy="14483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209" y="4375181"/>
            <a:ext cx="6709932" cy="20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HET MANDJE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275208" y="1822797"/>
            <a:ext cx="8265109" cy="17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 smtClean="0"/>
              <a:t>Ideaal om te gebruiken voor school of boekenlijsten die u voor verschillende klanten wilt bestellen!</a:t>
            </a:r>
          </a:p>
          <a:p>
            <a:pPr marL="177800" indent="0"/>
            <a:endParaRPr lang="nl-NL" sz="1200" dirty="0"/>
          </a:p>
          <a:p>
            <a:pPr marL="177800" indent="0"/>
            <a:r>
              <a:rPr lang="nl-NL" sz="1200" dirty="0"/>
              <a:t>Het mandje heeft een update </a:t>
            </a:r>
            <a:r>
              <a:rPr lang="nl-NL" sz="1200" dirty="0" smtClean="0"/>
              <a:t>gekregen en is hiermee makkelijker in gebruik. </a:t>
            </a:r>
          </a:p>
          <a:p>
            <a:pPr marL="177800" indent="0"/>
            <a:r>
              <a:rPr lang="nl-NL" sz="1200" dirty="0" smtClean="0"/>
              <a:t>U kunt nu een mandje direct openen, opslaan en het laatste mandje opnieuw oproepen</a:t>
            </a:r>
          </a:p>
          <a:p>
            <a:pPr marL="177800" indent="0"/>
            <a:endParaRPr lang="nl-NL" sz="1200" dirty="0" smtClean="0"/>
          </a:p>
          <a:p>
            <a:pPr marL="177800" indent="0"/>
            <a:r>
              <a:rPr lang="nl-NL" sz="1200" dirty="0" smtClean="0"/>
              <a:t>(Bezoek onze online </a:t>
            </a:r>
            <a:r>
              <a:rPr lang="nl-NL" sz="1200" dirty="0" err="1"/>
              <a:t>W</a:t>
            </a:r>
            <a:r>
              <a:rPr lang="nl-NL" sz="1200" dirty="0" err="1" smtClean="0"/>
              <a:t>iki</a:t>
            </a:r>
            <a:r>
              <a:rPr lang="nl-NL" sz="1200" dirty="0" smtClean="0"/>
              <a:t> voor de handleiding)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/>
              <a:t/>
            </a:r>
            <a:br>
              <a:rPr lang="nl-NL" sz="1200" dirty="0"/>
            </a:b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rgbClr val="6BC5CF"/>
                </a:solidFill>
              </a:rPr>
              <a:t>MediaLog</a:t>
            </a:r>
            <a:r>
              <a:rPr lang="nl-NL" sz="2000" dirty="0">
                <a:solidFill>
                  <a:srgbClr val="6BC5CF"/>
                </a:solidFill>
              </a:rPr>
              <a:t> 3.6.0.1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558" y="3450852"/>
            <a:ext cx="3781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OVERIG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rgbClr val="6BC5CF"/>
                </a:solidFill>
              </a:rPr>
              <a:t>MediaLog</a:t>
            </a:r>
            <a:r>
              <a:rPr lang="nl-NL" sz="2000" dirty="0">
                <a:solidFill>
                  <a:srgbClr val="6BC5CF"/>
                </a:solidFill>
              </a:rPr>
              <a:t> 3.6.0.1</a:t>
            </a:r>
          </a:p>
          <a:p>
            <a:pPr algn="r"/>
            <a:endParaRPr lang="nl-NL" sz="2000" dirty="0">
              <a:solidFill>
                <a:srgbClr val="6BC5CF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5584054" y="1906662"/>
            <a:ext cx="3142696" cy="4147909"/>
          </a:xfrm>
          <a:prstGeom prst="roundRect">
            <a:avLst/>
          </a:prstGeom>
          <a:solidFill>
            <a:srgbClr val="6BC5CF"/>
          </a:solidFill>
          <a:ln>
            <a:solidFill>
              <a:srgbClr val="6BC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200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479778" y="1906662"/>
            <a:ext cx="3939300" cy="10646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lt1"/>
              </a:buClr>
            </a:pPr>
            <a:r>
              <a:rPr lang="fr-FR" sz="1200" b="1" dirty="0"/>
              <a:t>DIGITAAL BEURSPLEIN 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endParaRPr lang="nl-NL" sz="1200" dirty="0"/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nl-NL" sz="1200" dirty="0"/>
              <a:t>Vanuit de applicatie ‘Digitaal Beursplein’ kunt u het artikel in </a:t>
            </a:r>
            <a:r>
              <a:rPr lang="nl-NL" sz="1200" dirty="0" err="1" smtClean="0"/>
              <a:t>MediaBaseSearch</a:t>
            </a:r>
            <a:r>
              <a:rPr lang="nl-NL" sz="1200" dirty="0" smtClean="0"/>
              <a:t> bekijken.</a:t>
            </a:r>
            <a:endParaRPr lang="nl-NL" sz="1200" dirty="0"/>
          </a:p>
          <a:p>
            <a:endParaRPr lang="nl-NL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5726097" y="2083645"/>
            <a:ext cx="2858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VERBETERINGEN:</a:t>
            </a: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u="sng" dirty="0" smtClean="0">
                <a:solidFill>
                  <a:schemeClr val="bg1"/>
                </a:solidFill>
              </a:rPr>
              <a:t>Tijdschriften</a:t>
            </a:r>
            <a:r>
              <a:rPr lang="nl-NL" sz="1200" dirty="0" smtClean="0">
                <a:solidFill>
                  <a:schemeClr val="bg1"/>
                </a:solidFill>
              </a:rPr>
              <a:t>: Foutmelding </a:t>
            </a:r>
            <a:r>
              <a:rPr lang="nl-NL" sz="1200" dirty="0">
                <a:solidFill>
                  <a:schemeClr val="bg1"/>
                </a:solidFill>
              </a:rPr>
              <a:t>bij het koppelen van </a:t>
            </a:r>
            <a:r>
              <a:rPr lang="nl-NL" sz="1200" dirty="0" err="1">
                <a:solidFill>
                  <a:schemeClr val="bg1"/>
                </a:solidFill>
              </a:rPr>
              <a:t>EAN’s</a:t>
            </a:r>
            <a:r>
              <a:rPr lang="nl-NL" sz="1200" dirty="0">
                <a:solidFill>
                  <a:schemeClr val="bg1"/>
                </a:solidFill>
              </a:rPr>
              <a:t> voor tijdschriften zal niet meer </a:t>
            </a:r>
            <a:r>
              <a:rPr lang="nl-NL" sz="1200" dirty="0" smtClean="0">
                <a:solidFill>
                  <a:schemeClr val="bg1"/>
                </a:solidFill>
              </a:rPr>
              <a:t>voorkomen</a:t>
            </a:r>
          </a:p>
          <a:p>
            <a:endParaRPr lang="nl-NL" sz="1200" dirty="0" smtClean="0">
              <a:solidFill>
                <a:schemeClr val="bg1"/>
              </a:solidFill>
            </a:endParaRP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u="sng" dirty="0" smtClean="0">
                <a:solidFill>
                  <a:schemeClr val="bg1"/>
                </a:solidFill>
              </a:rPr>
              <a:t>Rapportage ‘Beste </a:t>
            </a:r>
            <a:r>
              <a:rPr lang="nl-NL" sz="1200" dirty="0" smtClean="0">
                <a:solidFill>
                  <a:schemeClr val="bg1"/>
                </a:solidFill>
              </a:rPr>
              <a:t>verkopen’ : Aanpassing header van kolom </a:t>
            </a:r>
            <a:r>
              <a:rPr lang="nl-NL" sz="1200" dirty="0">
                <a:solidFill>
                  <a:schemeClr val="bg1"/>
                </a:solidFill>
              </a:rPr>
              <a:t>‘Totale verkopen’ naar ‘Analyse verkopen</a:t>
            </a:r>
            <a:r>
              <a:rPr lang="nl-NL" sz="1200" dirty="0" smtClean="0">
                <a:solidFill>
                  <a:schemeClr val="bg1"/>
                </a:solidFill>
              </a:rPr>
              <a:t>’</a:t>
            </a:r>
          </a:p>
          <a:p>
            <a:endParaRPr lang="nl-NL" sz="1200" dirty="0" smtClean="0">
              <a:solidFill>
                <a:schemeClr val="bg1"/>
              </a:solidFill>
            </a:endParaRPr>
          </a:p>
          <a:p>
            <a:endParaRPr lang="nl-NL" sz="1200" dirty="0" smtClean="0">
              <a:solidFill>
                <a:schemeClr val="bg1"/>
              </a:solidFill>
            </a:endParaRPr>
          </a:p>
          <a:p>
            <a:r>
              <a:rPr lang="nl-NL" sz="1200" u="sng" dirty="0" err="1" smtClean="0">
                <a:solidFill>
                  <a:schemeClr val="bg1"/>
                </a:solidFill>
              </a:rPr>
              <a:t>Weborders</a:t>
            </a:r>
            <a:r>
              <a:rPr lang="nl-NL" sz="1200" dirty="0" smtClean="0">
                <a:solidFill>
                  <a:schemeClr val="bg1"/>
                </a:solidFill>
              </a:rPr>
              <a:t>: Op de factuur wordt het BTW percentage van de verzendkosten automatisch aangepast naar hoog of laag tarief</a:t>
            </a:r>
          </a:p>
          <a:p>
            <a:endParaRPr lang="nl-NL" sz="1200" dirty="0" smtClean="0">
              <a:solidFill>
                <a:schemeClr val="bg1"/>
              </a:solidFill>
            </a:endParaRP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u="sng" dirty="0" smtClean="0">
                <a:solidFill>
                  <a:schemeClr val="bg1"/>
                </a:solidFill>
              </a:rPr>
              <a:t>Centraal </a:t>
            </a:r>
            <a:r>
              <a:rPr lang="nl-NL" sz="1200" dirty="0" smtClean="0">
                <a:solidFill>
                  <a:schemeClr val="bg1"/>
                </a:solidFill>
              </a:rPr>
              <a:t>bestellen: ‘Kortingscode leverancier’ aan de tabel toegevoegd</a:t>
            </a:r>
            <a:endParaRPr lang="nl-NL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lh4.googleusercontent.com/fmvaopMMVXJNsdGfrlMWlw5sLZvawPTMt1Mb4We6-2qURWd-pGDAbcOcPgVB9x1co4Zi_-WLGYQcYe7JsqDvyfya-7GI2c-gJzBZxmoL_HmwPkXQkA6vsThku3_ylbMA6fBfew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8" y="3077480"/>
            <a:ext cx="4211291" cy="30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8"/>
            <a:ext cx="3648339" cy="3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ts val="1500"/>
            </a:pPr>
            <a:r>
              <a:rPr lang="fr-FR" b="1" dirty="0" smtClean="0"/>
              <a:t>FILIALEN </a:t>
            </a:r>
            <a:endParaRPr lang="fr-FR"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>
                <a:solidFill>
                  <a:srgbClr val="6BC5CF"/>
                </a:solidFill>
              </a:rPr>
              <a:t>MediaLog</a:t>
            </a:r>
            <a:r>
              <a:rPr lang="nl-NL" sz="2000" dirty="0">
                <a:solidFill>
                  <a:srgbClr val="6BC5CF"/>
                </a:solidFill>
              </a:rPr>
              <a:t> 3.6.0.1</a:t>
            </a:r>
          </a:p>
        </p:txBody>
      </p:sp>
      <p:sp>
        <p:nvSpPr>
          <p:cNvPr id="15" name="Google Shape;46;p6"/>
          <p:cNvSpPr txBox="1">
            <a:spLocks/>
          </p:cNvSpPr>
          <p:nvPr/>
        </p:nvSpPr>
        <p:spPr>
          <a:xfrm>
            <a:off x="469448" y="1864311"/>
            <a:ext cx="7662498" cy="72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SzPts val="1500"/>
            </a:pPr>
            <a:r>
              <a:rPr lang="fr-FR" sz="1200" b="1" dirty="0" smtClean="0">
                <a:solidFill>
                  <a:schemeClr val="tx1"/>
                </a:solidFill>
              </a:rPr>
              <a:t>DATUM LAATSTE HERBEVOORRADING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In </a:t>
            </a:r>
            <a:r>
              <a:rPr lang="fr-FR" sz="1200" dirty="0" err="1" smtClean="0">
                <a:solidFill>
                  <a:schemeClr val="tx1"/>
                </a:solidFill>
              </a:rPr>
              <a:t>het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scherm</a:t>
            </a:r>
            <a:r>
              <a:rPr lang="fr-FR" sz="1200" dirty="0" smtClean="0">
                <a:solidFill>
                  <a:schemeClr val="tx1"/>
                </a:solidFill>
              </a:rPr>
              <a:t> van </a:t>
            </a:r>
            <a:r>
              <a:rPr lang="fr-FR" sz="1200" dirty="0" err="1" smtClean="0">
                <a:solidFill>
                  <a:schemeClr val="tx1"/>
                </a:solidFill>
              </a:rPr>
              <a:t>Centraal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bestellen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wordt</a:t>
            </a:r>
            <a:r>
              <a:rPr lang="fr-FR" sz="1200" dirty="0" smtClean="0">
                <a:solidFill>
                  <a:schemeClr val="tx1"/>
                </a:solidFill>
              </a:rPr>
              <a:t> de </a:t>
            </a:r>
            <a:r>
              <a:rPr lang="fr-FR" sz="1200" dirty="0" err="1" smtClean="0">
                <a:solidFill>
                  <a:schemeClr val="tx1"/>
                </a:solidFill>
              </a:rPr>
              <a:t>datum</a:t>
            </a:r>
            <a:r>
              <a:rPr lang="fr-FR" sz="1200" dirty="0" smtClean="0">
                <a:solidFill>
                  <a:schemeClr val="tx1"/>
                </a:solidFill>
              </a:rPr>
              <a:t> van de </a:t>
            </a:r>
            <a:r>
              <a:rPr lang="fr-FR" sz="1200" dirty="0" err="1" smtClean="0">
                <a:solidFill>
                  <a:schemeClr val="tx1"/>
                </a:solidFill>
              </a:rPr>
              <a:t>laatste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herbevoorrading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weergegeven</a:t>
            </a:r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Google Shape;46;p6"/>
          <p:cNvSpPr txBox="1">
            <a:spLocks/>
          </p:cNvSpPr>
          <p:nvPr/>
        </p:nvSpPr>
        <p:spPr>
          <a:xfrm>
            <a:off x="469448" y="3037155"/>
            <a:ext cx="2654039" cy="199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BC5C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BC5C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spcBef>
                <a:spcPts val="0"/>
              </a:spcBef>
              <a:buSzPts val="1500"/>
            </a:pPr>
            <a:r>
              <a:rPr lang="fr-FR" sz="1200" b="1" dirty="0" smtClean="0">
                <a:solidFill>
                  <a:schemeClr val="tx1"/>
                </a:solidFill>
              </a:rPr>
              <a:t>CM </a:t>
            </a:r>
            <a:r>
              <a:rPr lang="fr-FR" sz="1200" b="1" dirty="0" err="1" smtClean="0">
                <a:solidFill>
                  <a:schemeClr val="tx1"/>
                </a:solidFill>
              </a:rPr>
              <a:t>Bestel</a:t>
            </a:r>
            <a:r>
              <a:rPr lang="fr-FR" sz="1200" b="1" dirty="0" smtClean="0">
                <a:solidFill>
                  <a:schemeClr val="tx1"/>
                </a:solidFill>
              </a:rPr>
              <a:t> Analyse </a:t>
            </a:r>
            <a:r>
              <a:rPr lang="fr-FR" sz="1200" b="1" dirty="0" err="1" smtClean="0">
                <a:solidFill>
                  <a:schemeClr val="tx1"/>
                </a:solidFill>
              </a:rPr>
              <a:t>Tool</a:t>
            </a: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Met </a:t>
            </a:r>
            <a:r>
              <a:rPr lang="fr-FR" sz="1200" dirty="0" err="1" smtClean="0">
                <a:solidFill>
                  <a:schemeClr val="tx1"/>
                </a:solidFill>
              </a:rPr>
              <a:t>deze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tool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kunnen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openstaande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bestellingen</a:t>
            </a:r>
            <a:r>
              <a:rPr lang="fr-FR" sz="1200" dirty="0" smtClean="0">
                <a:solidFill>
                  <a:schemeClr val="tx1"/>
                </a:solidFill>
              </a:rPr>
              <a:t> van </a:t>
            </a:r>
            <a:r>
              <a:rPr lang="fr-FR" sz="1200" dirty="0" err="1" smtClean="0">
                <a:solidFill>
                  <a:schemeClr val="tx1"/>
                </a:solidFill>
              </a:rPr>
              <a:t>het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Centraal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Magazijn</a:t>
            </a:r>
            <a:r>
              <a:rPr lang="fr-FR" sz="1200" dirty="0" smtClean="0">
                <a:solidFill>
                  <a:schemeClr val="tx1"/>
                </a:solidFill>
              </a:rPr>
              <a:t> en de </a:t>
            </a:r>
            <a:r>
              <a:rPr lang="fr-FR" sz="1200" dirty="0" err="1" smtClean="0">
                <a:solidFill>
                  <a:schemeClr val="tx1"/>
                </a:solidFill>
              </a:rPr>
              <a:t>verschillende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filialen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worden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geanalyseerd</a:t>
            </a:r>
            <a:r>
              <a:rPr lang="fr-FR" sz="1200" dirty="0" smtClean="0">
                <a:solidFill>
                  <a:schemeClr val="tx1"/>
                </a:solidFill>
              </a:rPr>
              <a:t> en </a:t>
            </a:r>
            <a:r>
              <a:rPr lang="fr-FR" sz="1200" dirty="0" err="1" smtClean="0">
                <a:solidFill>
                  <a:schemeClr val="tx1"/>
                </a:solidFill>
              </a:rPr>
              <a:t>opgeschoond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0"/>
              </a:spcBef>
              <a:buSzPts val="1500"/>
            </a:pPr>
            <a:endParaRPr lang="fr-FR" sz="12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SzPts val="1500"/>
            </a:pPr>
            <a:r>
              <a:rPr lang="fr-FR" sz="1200" dirty="0">
                <a:solidFill>
                  <a:schemeClr val="tx1"/>
                </a:solidFill>
              </a:rPr>
              <a:t>(</a:t>
            </a:r>
            <a:r>
              <a:rPr lang="fr-FR" sz="1200" dirty="0" err="1" smtClean="0">
                <a:solidFill>
                  <a:schemeClr val="tx1"/>
                </a:solidFill>
              </a:rPr>
              <a:t>Bezoek</a:t>
            </a:r>
            <a:r>
              <a:rPr lang="fr-FR" sz="1200" dirty="0" smtClean="0">
                <a:solidFill>
                  <a:schemeClr val="tx1"/>
                </a:solidFill>
              </a:rPr>
              <a:t> onze online Wiki voor de </a:t>
            </a:r>
            <a:r>
              <a:rPr lang="fr-FR" sz="1200" dirty="0" err="1" smtClean="0">
                <a:solidFill>
                  <a:schemeClr val="tx1"/>
                </a:solidFill>
              </a:rPr>
              <a:t>handleiding</a:t>
            </a:r>
            <a:r>
              <a:rPr lang="fr-FR" sz="1200" dirty="0" smtClean="0">
                <a:solidFill>
                  <a:schemeClr val="tx1"/>
                </a:solidFill>
              </a:rPr>
              <a:t> )</a:t>
            </a:r>
            <a:endParaRPr lang="fr-FR" sz="1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ts val="1500"/>
            </a:pP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24" y="2814221"/>
            <a:ext cx="5163359" cy="35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EIGEN ARTIKELEN ZOEKEN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295564" y="1834581"/>
            <a:ext cx="8363013" cy="12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 smtClean="0"/>
              <a:t>Eigen artikelen die in </a:t>
            </a:r>
            <a:r>
              <a:rPr lang="nl-NL" sz="1200" dirty="0" err="1" smtClean="0"/>
              <a:t>MediaLog</a:t>
            </a:r>
            <a:r>
              <a:rPr lang="nl-NL" sz="1200" dirty="0" smtClean="0"/>
              <a:t> zijn aangemaakt, kunt u vanaf nu ook opzoeken via </a:t>
            </a:r>
            <a:r>
              <a:rPr lang="nl-NL" sz="1200" dirty="0" err="1" smtClean="0"/>
              <a:t>MediaBaseSearch</a:t>
            </a:r>
            <a:r>
              <a:rPr lang="nl-NL" sz="1200" dirty="0" smtClean="0"/>
              <a:t>. Voer de zoekterm in en klik daarna op het tabblad </a:t>
            </a:r>
            <a:r>
              <a:rPr lang="nl-NL" sz="1200" dirty="0" err="1" smtClean="0"/>
              <a:t>MediaLog</a:t>
            </a:r>
            <a:r>
              <a:rPr lang="nl-NL" sz="1200" dirty="0" smtClean="0"/>
              <a:t> om de zoekresultaten te zien.</a:t>
            </a:r>
          </a:p>
          <a:p>
            <a:pPr marL="177800" indent="0"/>
            <a:endParaRPr lang="nl-NL" sz="1200" dirty="0" smtClean="0"/>
          </a:p>
          <a:p>
            <a:pPr marL="177800" indent="0"/>
            <a:r>
              <a:rPr lang="nl-NL" sz="1200" dirty="0" smtClean="0"/>
              <a:t>Via de acties, kunt u het artikel bestellen of retour aanvragen</a:t>
            </a: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rgbClr val="6BC5CF"/>
                </a:solidFill>
              </a:rPr>
              <a:t>MediaBaseSearch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8" y="3133019"/>
            <a:ext cx="8331437" cy="28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ctrTitle"/>
          </p:nvPr>
        </p:nvSpPr>
        <p:spPr>
          <a:xfrm>
            <a:off x="3931356" y="311257"/>
            <a:ext cx="5212644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479778" y="1305017"/>
            <a:ext cx="8178799" cy="4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C5CF"/>
              </a:buClr>
              <a:buSzPts val="1400"/>
              <a:buNone/>
            </a:pPr>
            <a:r>
              <a:rPr lang="nl-NL" b="1" dirty="0" smtClean="0"/>
              <a:t>WELKE BOEKHANDEL HEEFT EEN UITVERKOCHTE TITEL OP VOORRAAD?</a:t>
            </a:r>
            <a:endParaRPr b="1"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789444" y="649233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407C0903-1AFD-47DC-A191-C841DAA4729B}" type="datetime1">
              <a:rPr lang="nl-NL" smtClean="0"/>
              <a:t>29-5-2020</a:t>
            </a:fld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295564" y="1834582"/>
            <a:ext cx="8363013" cy="5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indent="0"/>
            <a:r>
              <a:rPr lang="nl-NL" sz="1200" dirty="0" smtClean="0"/>
              <a:t>Zoekt u een uitverkochte titel en wilt u weten welke collega boekhandel deze nog op voorraad heeft?</a:t>
            </a:r>
          </a:p>
          <a:p>
            <a:pPr marL="177800" indent="0"/>
            <a:r>
              <a:rPr lang="nl-NL" sz="1200" dirty="0" smtClean="0"/>
              <a:t>Kies bij acties voor ‘Andere winkels met voorraad’</a:t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endParaRPr lang="nl-NL" sz="1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30" y="172218"/>
            <a:ext cx="6134470" cy="6680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265175" y="346806"/>
            <a:ext cx="364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rgbClr val="6BC5CF"/>
                </a:solidFill>
              </a:rPr>
              <a:t>MediaBaseSearch</a:t>
            </a:r>
            <a:endParaRPr lang="nl-NL" sz="2000" dirty="0">
              <a:solidFill>
                <a:srgbClr val="6BC5CF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13" y="2219001"/>
            <a:ext cx="2874272" cy="105620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9778" y="2676683"/>
            <a:ext cx="388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Op de kaart worden de boekhandels, afstand en hun contactgegevens weergegeven</a:t>
            </a:r>
            <a:endParaRPr lang="nl-NL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78" y="3524619"/>
            <a:ext cx="4802449" cy="2541284"/>
          </a:xfrm>
          <a:prstGeom prst="rect">
            <a:avLst/>
          </a:prstGeom>
        </p:spPr>
      </p:pic>
      <p:sp>
        <p:nvSpPr>
          <p:cNvPr id="9" name="Afgeronde rechthoek 8"/>
          <p:cNvSpPr/>
          <p:nvPr/>
        </p:nvSpPr>
        <p:spPr>
          <a:xfrm>
            <a:off x="5590713" y="3860179"/>
            <a:ext cx="3067864" cy="2132248"/>
          </a:xfrm>
          <a:prstGeom prst="roundRect">
            <a:avLst/>
          </a:prstGeom>
          <a:solidFill>
            <a:srgbClr val="6BC5CF"/>
          </a:solidFill>
          <a:ln>
            <a:solidFill>
              <a:srgbClr val="6BC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5726097" y="4083462"/>
            <a:ext cx="290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Wilt u niet vermeld worden in het uitverkoopkanaal, neem dan contact met ons op via </a:t>
            </a:r>
            <a:r>
              <a:rPr lang="nl-NL" sz="1200" dirty="0" smtClean="0">
                <a:solidFill>
                  <a:schemeClr val="bg1"/>
                </a:solidFill>
                <a:hlinkClick r:id="rId6"/>
              </a:rPr>
              <a:t>sales@titelive.be</a:t>
            </a:r>
            <a:endParaRPr lang="nl-NL" sz="1200" dirty="0" smtClean="0">
              <a:solidFill>
                <a:schemeClr val="bg1"/>
              </a:solidFill>
            </a:endParaRPr>
          </a:p>
          <a:p>
            <a:endParaRPr lang="nl-NL" sz="1200" dirty="0">
              <a:solidFill>
                <a:schemeClr val="bg1"/>
              </a:solidFill>
            </a:endParaRPr>
          </a:p>
          <a:p>
            <a:r>
              <a:rPr lang="nl-NL" sz="1200" dirty="0" smtClean="0">
                <a:solidFill>
                  <a:schemeClr val="bg1"/>
                </a:solidFill>
              </a:rPr>
              <a:t>De contactgegevens worden overgenomen uit de instellingen van uw </a:t>
            </a:r>
            <a:r>
              <a:rPr lang="nl-NL" sz="1200" dirty="0" err="1" smtClean="0">
                <a:solidFill>
                  <a:schemeClr val="bg1"/>
                </a:solidFill>
              </a:rPr>
              <a:t>MediaLog</a:t>
            </a:r>
            <a:r>
              <a:rPr lang="nl-NL" sz="1200" dirty="0" smtClean="0">
                <a:solidFill>
                  <a:schemeClr val="bg1"/>
                </a:solidFill>
              </a:rPr>
              <a:t>. Vanuit daar kunt u uw gegevens zelf aanvullen of corrigeren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675</Words>
  <Application>Microsoft Office PowerPoint</Application>
  <PresentationFormat>Diavoorstelling (4:3)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MEDIALOG 3.6.01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2020</dc:title>
  <dc:creator>user</dc:creator>
  <cp:lastModifiedBy>user</cp:lastModifiedBy>
  <cp:revision>105</cp:revision>
  <dcterms:modified xsi:type="dcterms:W3CDTF">2020-05-29T13:48:06Z</dcterms:modified>
</cp:coreProperties>
</file>